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7" r:id="rId13"/>
    <p:sldId id="266" r:id="rId14"/>
    <p:sldId id="269" r:id="rId15"/>
    <p:sldId id="273" r:id="rId16"/>
    <p:sldId id="274" r:id="rId17"/>
    <p:sldId id="276" r:id="rId18"/>
    <p:sldId id="283" r:id="rId19"/>
    <p:sldId id="284" r:id="rId20"/>
    <p:sldId id="275" r:id="rId21"/>
    <p:sldId id="268" r:id="rId22"/>
    <p:sldId id="277" r:id="rId23"/>
    <p:sldId id="271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-484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6008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9115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8910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5401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2953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3252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09331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589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9457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82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1072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9AED1-D690-4C29-B571-551B5E4DB617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53C53-9452-4883-94C3-63C707539C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148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390525"/>
            <a:ext cx="83153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4646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0738" y="709613"/>
            <a:ext cx="8010525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1982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9056" y="498764"/>
            <a:ext cx="10150394" cy="5087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455" y="212436"/>
            <a:ext cx="10984345" cy="1339273"/>
          </a:xfrm>
        </p:spPr>
        <p:txBody>
          <a:bodyPr/>
          <a:lstStyle/>
          <a:p>
            <a:pPr algn="ctr">
              <a:buNone/>
            </a:pPr>
            <a:r>
              <a:rPr lang="en-US" sz="3200" b="1" dirty="0" smtClean="0"/>
              <a:t>Hot Extrusion Processes</a:t>
            </a:r>
          </a:p>
          <a:p>
            <a:pPr marL="514350" indent="-514350">
              <a:buAutoNum type="arabicPeriod"/>
            </a:pPr>
            <a:r>
              <a:rPr lang="en-US" b="1" dirty="0" smtClean="0"/>
              <a:t>Forward Hot Extrusion:</a:t>
            </a:r>
          </a:p>
          <a:p>
            <a:pPr marL="514350" indent="-514350">
              <a:buNone/>
            </a:pPr>
            <a:endParaRPr lang="en-US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1164" y="1687669"/>
            <a:ext cx="8160472" cy="394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35126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625" y="433388"/>
            <a:ext cx="828675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42900"/>
            <a:ext cx="838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455" y="212436"/>
            <a:ext cx="10984345" cy="1339273"/>
          </a:xfrm>
        </p:spPr>
        <p:txBody>
          <a:bodyPr/>
          <a:lstStyle/>
          <a:p>
            <a:pPr marL="514350" indent="-514350">
              <a:buNone/>
            </a:pPr>
            <a:r>
              <a:rPr lang="en-US" b="1" dirty="0" smtClean="0"/>
              <a:t>2. Backward Hot Extrusion:</a:t>
            </a:r>
          </a:p>
          <a:p>
            <a:pPr marL="514350" indent="-514350">
              <a:buNone/>
            </a:pPr>
            <a:endParaRPr lang="en-US" b="1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6255" y="1490950"/>
            <a:ext cx="6973454" cy="4411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3512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813" y="419100"/>
            <a:ext cx="833437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3988" y="360218"/>
            <a:ext cx="9344025" cy="535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191" y="1714788"/>
            <a:ext cx="84582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latin typeface="+mn-lt"/>
              </a:rPr>
              <a:t>Advantages of Backward or Indirect Extrusion</a:t>
            </a:r>
            <a:endParaRPr 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latin typeface="+mn-lt"/>
              </a:rPr>
              <a:t>Disadvantages of Backward or Indirect Extrusion</a:t>
            </a:r>
            <a:endParaRPr lang="en-US" sz="3200" b="1" dirty="0">
              <a:latin typeface="+mn-lt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041" y="1383434"/>
            <a:ext cx="8928100" cy="35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338137"/>
            <a:ext cx="83058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423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514350"/>
            <a:ext cx="8172450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9626" y="443346"/>
            <a:ext cx="9523925" cy="554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455" y="212436"/>
            <a:ext cx="10984345" cy="1339273"/>
          </a:xfrm>
        </p:spPr>
        <p:txBody>
          <a:bodyPr/>
          <a:lstStyle/>
          <a:p>
            <a:pPr algn="ctr">
              <a:buNone/>
            </a:pPr>
            <a:r>
              <a:rPr lang="en-US" sz="3200" b="1" dirty="0" smtClean="0"/>
              <a:t>Cold Extrusion Processes</a:t>
            </a:r>
          </a:p>
          <a:p>
            <a:pPr marL="514350" indent="-514350">
              <a:buAutoNum type="arabicPeriod"/>
            </a:pPr>
            <a:r>
              <a:rPr lang="en-US" b="1" dirty="0" smtClean="0"/>
              <a:t>Impact Extrusion:</a:t>
            </a:r>
          </a:p>
          <a:p>
            <a:pPr marL="514350" indent="-514350">
              <a:buNone/>
            </a:pPr>
            <a:endParaRPr lang="en-US" b="1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7262" y="1320800"/>
            <a:ext cx="4649355" cy="491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37383" y="1324588"/>
            <a:ext cx="4710544" cy="4900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35126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4525" y="328613"/>
            <a:ext cx="8362950" cy="620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1675" y="509588"/>
            <a:ext cx="8248650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813" y="423863"/>
            <a:ext cx="8334375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1745" y="221673"/>
            <a:ext cx="11012055" cy="595529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3600" b="1" dirty="0" smtClean="0"/>
              <a:t>Advantages:</a:t>
            </a:r>
          </a:p>
          <a:p>
            <a:r>
              <a:rPr lang="en-US" b="1" dirty="0" smtClean="0"/>
              <a:t>High Production Rate:</a:t>
            </a:r>
            <a:r>
              <a:rPr lang="en-US" dirty="0" smtClean="0"/>
              <a:t> Impact extrusion is a fast process, making it ideal for mass production.</a:t>
            </a:r>
          </a:p>
          <a:p>
            <a:r>
              <a:rPr lang="en-US" b="1" dirty="0" smtClean="0"/>
              <a:t>High Material Utilization:</a:t>
            </a:r>
            <a:r>
              <a:rPr lang="en-US" dirty="0" smtClean="0"/>
              <a:t> Minimal material wastage compared to machining processes.</a:t>
            </a:r>
          </a:p>
          <a:p>
            <a:r>
              <a:rPr lang="en-US" b="1" dirty="0" smtClean="0"/>
              <a:t>Improved Surface Finish:</a:t>
            </a:r>
            <a:r>
              <a:rPr lang="en-US" dirty="0" smtClean="0"/>
              <a:t> Produces smooth surfaces, reducing the need for further finishing operations.</a:t>
            </a:r>
          </a:p>
          <a:p>
            <a:r>
              <a:rPr lang="en-US" b="1" dirty="0" smtClean="0"/>
              <a:t>Strength Improvement:</a:t>
            </a:r>
            <a:r>
              <a:rPr lang="en-US" dirty="0" smtClean="0"/>
              <a:t> Cold working strengthens the material due to strain hardening.</a:t>
            </a:r>
          </a:p>
          <a:p>
            <a:r>
              <a:rPr lang="en-US" b="1" dirty="0" smtClean="0"/>
              <a:t>Complex Shapes:</a:t>
            </a:r>
            <a:r>
              <a:rPr lang="en-US" dirty="0" smtClean="0"/>
              <a:t> Can produce intricate hollow and thin-walled components.</a:t>
            </a:r>
          </a:p>
          <a:p>
            <a:r>
              <a:rPr lang="en-US" b="1" dirty="0" smtClean="0"/>
              <a:t>Reduced Material Costs:</a:t>
            </a:r>
            <a:r>
              <a:rPr lang="en-US" dirty="0" smtClean="0"/>
              <a:t> Less raw material is required compared to machining.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1745" y="221673"/>
            <a:ext cx="11012055" cy="59552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b="1" dirty="0" smtClean="0"/>
              <a:t>Disadvantages:</a:t>
            </a:r>
          </a:p>
          <a:p>
            <a:r>
              <a:rPr lang="en-US" b="1" dirty="0" smtClean="0"/>
              <a:t>High Initial Cost:</a:t>
            </a:r>
            <a:r>
              <a:rPr lang="en-US" dirty="0" smtClean="0"/>
              <a:t> Requires specialized dies, tooling, and presses, leading to high initial investment.</a:t>
            </a:r>
          </a:p>
          <a:p>
            <a:r>
              <a:rPr lang="en-US" b="1" dirty="0" smtClean="0"/>
              <a:t>Limited Material Selection:</a:t>
            </a:r>
            <a:r>
              <a:rPr lang="en-US" dirty="0" smtClean="0"/>
              <a:t> Suitable primarily for ductile metals like aluminum, brass, and soft steels.</a:t>
            </a:r>
          </a:p>
          <a:p>
            <a:r>
              <a:rPr lang="en-US" b="1" dirty="0" smtClean="0"/>
              <a:t>Die Wear and Maintenance:</a:t>
            </a:r>
            <a:r>
              <a:rPr lang="en-US" dirty="0" smtClean="0"/>
              <a:t> Dies experience high stress, leading to wear and frequent replacements.</a:t>
            </a:r>
          </a:p>
          <a:p>
            <a:r>
              <a:rPr lang="en-US" b="1" dirty="0" smtClean="0"/>
              <a:t>Limited Size and Thickness:</a:t>
            </a:r>
            <a:r>
              <a:rPr lang="en-US" dirty="0" smtClean="0"/>
              <a:t> Not suitable for very large or thick-walled components.</a:t>
            </a:r>
          </a:p>
          <a:p>
            <a:r>
              <a:rPr lang="en-US" b="1" dirty="0" smtClean="0"/>
              <a:t>High Energy Requirement:</a:t>
            </a:r>
            <a:r>
              <a:rPr lang="en-US" dirty="0" smtClean="0"/>
              <a:t> Requires significant force, especially for harder materials.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1745" y="221672"/>
            <a:ext cx="11012055" cy="64931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3600" b="1" dirty="0" smtClean="0"/>
              <a:t>Applications:</a:t>
            </a:r>
            <a:endParaRPr lang="en-US" sz="3600" b="1" dirty="0" smtClean="0"/>
          </a:p>
          <a:p>
            <a:pPr>
              <a:buNone/>
            </a:pPr>
            <a:r>
              <a:rPr lang="en-US" b="1" dirty="0" smtClean="0"/>
              <a:t>1. Automotive Industry</a:t>
            </a:r>
          </a:p>
          <a:p>
            <a:r>
              <a:rPr lang="en-US" dirty="0" smtClean="0"/>
              <a:t>Manufacturing of </a:t>
            </a:r>
            <a:r>
              <a:rPr lang="en-US" b="1" dirty="0" smtClean="0"/>
              <a:t>aluminum and steel automotive components</a:t>
            </a:r>
            <a:r>
              <a:rPr lang="en-US" dirty="0" smtClean="0"/>
              <a:t> such as fuel filters, shock absorber housings, and transmission parts.</a:t>
            </a:r>
          </a:p>
          <a:p>
            <a:r>
              <a:rPr lang="en-US" dirty="0" smtClean="0"/>
              <a:t>Lightweight </a:t>
            </a:r>
            <a:r>
              <a:rPr lang="en-US" b="1" dirty="0" smtClean="0"/>
              <a:t>engine components</a:t>
            </a:r>
            <a:r>
              <a:rPr lang="en-US" dirty="0" smtClean="0"/>
              <a:t> to improve fuel efficiency.</a:t>
            </a:r>
          </a:p>
          <a:p>
            <a:pPr>
              <a:buNone/>
            </a:pPr>
            <a:r>
              <a:rPr lang="en-US" b="1" dirty="0" smtClean="0"/>
              <a:t>2. Packaging Industry</a:t>
            </a:r>
          </a:p>
          <a:p>
            <a:r>
              <a:rPr lang="en-US" dirty="0" smtClean="0"/>
              <a:t>Production of </a:t>
            </a:r>
            <a:r>
              <a:rPr lang="en-US" b="1" dirty="0" smtClean="0"/>
              <a:t>aluminum cans and tubes</a:t>
            </a:r>
            <a:r>
              <a:rPr lang="en-US" dirty="0" smtClean="0"/>
              <a:t> for food, beverages, and cosmetics (e.g., toothpaste tubes, deodorant cans).</a:t>
            </a:r>
          </a:p>
          <a:p>
            <a:r>
              <a:rPr lang="en-US" b="1" dirty="0" smtClean="0"/>
              <a:t>Aerosol containers</a:t>
            </a:r>
            <a:r>
              <a:rPr lang="en-US" dirty="0" smtClean="0"/>
              <a:t> used for perfumes, sprays, and lubricants.</a:t>
            </a:r>
          </a:p>
          <a:p>
            <a:pPr>
              <a:buNone/>
            </a:pPr>
            <a:r>
              <a:rPr lang="en-US" b="1" dirty="0" smtClean="0"/>
              <a:t>3</a:t>
            </a:r>
            <a:r>
              <a:rPr lang="en-US" b="1" dirty="0" smtClean="0"/>
              <a:t>. Aerospace Industry</a:t>
            </a:r>
          </a:p>
          <a:p>
            <a:r>
              <a:rPr lang="en-US" dirty="0" smtClean="0"/>
              <a:t>Lightweight </a:t>
            </a:r>
            <a:r>
              <a:rPr lang="en-US" b="1" dirty="0" smtClean="0"/>
              <a:t>aircraft components</a:t>
            </a:r>
            <a:r>
              <a:rPr lang="en-US" dirty="0" smtClean="0"/>
              <a:t> requiring high strength and precision.</a:t>
            </a:r>
          </a:p>
          <a:p>
            <a:r>
              <a:rPr lang="en-US" dirty="0" smtClean="0"/>
              <a:t>Parts used in </a:t>
            </a:r>
            <a:r>
              <a:rPr lang="en-US" b="1" dirty="0" smtClean="0"/>
              <a:t>hydraulic and fuel systems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b="1" dirty="0" smtClean="0"/>
              <a:t>4. Electrical and Electronics Industry</a:t>
            </a:r>
          </a:p>
          <a:p>
            <a:r>
              <a:rPr lang="en-US" b="1" dirty="0" smtClean="0"/>
              <a:t>Heat sinks</a:t>
            </a:r>
            <a:r>
              <a:rPr lang="en-US" dirty="0" smtClean="0"/>
              <a:t> for electronic devices.</a:t>
            </a:r>
          </a:p>
          <a:p>
            <a:r>
              <a:rPr lang="en-US" b="1" dirty="0" smtClean="0"/>
              <a:t>Battery casings</a:t>
            </a:r>
            <a:r>
              <a:rPr lang="en-US" dirty="0" smtClean="0"/>
              <a:t> for rechargeable batteries and power cells.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036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323850"/>
            <a:ext cx="83153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903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2425"/>
            <a:ext cx="75057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192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290512"/>
            <a:ext cx="83629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945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319087"/>
            <a:ext cx="83629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37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7" y="711200"/>
            <a:ext cx="10913774" cy="575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563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333375"/>
            <a:ext cx="83629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031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333375"/>
            <a:ext cx="829627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486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312</Words>
  <Application>Microsoft Office PowerPoint</Application>
  <PresentationFormat>Custom</PresentationFormat>
  <Paragraphs>33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Advantages of Backward or Indirect Extrusion</vt:lpstr>
      <vt:lpstr>Disadvantages of Backward or Indirect Extrusion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</dc:creator>
  <cp:lastModifiedBy>PRASAD</cp:lastModifiedBy>
  <cp:revision>14</cp:revision>
  <dcterms:created xsi:type="dcterms:W3CDTF">2025-03-15T08:44:41Z</dcterms:created>
  <dcterms:modified xsi:type="dcterms:W3CDTF">2025-03-18T11:02:42Z</dcterms:modified>
</cp:coreProperties>
</file>